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7"/>
  </p:notesMasterIdLst>
  <p:sldIdLst>
    <p:sldId id="256" r:id="rId5"/>
    <p:sldId id="257" r:id="rId6"/>
    <p:sldId id="258" r:id="rId7"/>
    <p:sldId id="334" r:id="rId8"/>
    <p:sldId id="342" r:id="rId9"/>
    <p:sldId id="354" r:id="rId10"/>
    <p:sldId id="379" r:id="rId11"/>
    <p:sldId id="380" r:id="rId12"/>
    <p:sldId id="335" r:id="rId13"/>
    <p:sldId id="375" r:id="rId14"/>
    <p:sldId id="381" r:id="rId15"/>
    <p:sldId id="339" r:id="rId16"/>
    <p:sldId id="340" r:id="rId17"/>
    <p:sldId id="382" r:id="rId18"/>
    <p:sldId id="383" r:id="rId19"/>
    <p:sldId id="360" r:id="rId20"/>
    <p:sldId id="376" r:id="rId21"/>
    <p:sldId id="377" r:id="rId22"/>
    <p:sldId id="264" r:id="rId23"/>
    <p:sldId id="357" r:id="rId24"/>
    <p:sldId id="362" r:id="rId25"/>
    <p:sldId id="363" r:id="rId26"/>
    <p:sldId id="329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266" r:id="rId35"/>
    <p:sldId id="353" r:id="rId36"/>
    <p:sldId id="331" r:id="rId37"/>
    <p:sldId id="267" r:id="rId38"/>
    <p:sldId id="358" r:id="rId39"/>
    <p:sldId id="359" r:id="rId40"/>
    <p:sldId id="271" r:id="rId41"/>
    <p:sldId id="378" r:id="rId42"/>
    <p:sldId id="371" r:id="rId43"/>
    <p:sldId id="384" r:id="rId44"/>
    <p:sldId id="374" r:id="rId45"/>
    <p:sldId id="3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F069F0B-A913-4073-9478-06F6F5793CAE}">
          <p14:sldIdLst>
            <p14:sldId id="256"/>
            <p14:sldId id="257"/>
            <p14:sldId id="258"/>
          </p14:sldIdLst>
        </p14:section>
        <p14:section name="Bilan" id="{BD858AEE-F092-46A3-BF67-962B4D8CEDE4}">
          <p14:sldIdLst>
            <p14:sldId id="334"/>
            <p14:sldId id="342"/>
            <p14:sldId id="354"/>
            <p14:sldId id="379"/>
            <p14:sldId id="380"/>
            <p14:sldId id="335"/>
            <p14:sldId id="375"/>
            <p14:sldId id="381"/>
            <p14:sldId id="339"/>
            <p14:sldId id="340"/>
            <p14:sldId id="382"/>
            <p14:sldId id="383"/>
          </p14:sldIdLst>
        </p14:section>
        <p14:section name="Jeunes 2026-2027" id="{D776E1C4-1C59-4AFF-9C3E-162775257F97}">
          <p14:sldIdLst>
            <p14:sldId id="360"/>
            <p14:sldId id="376"/>
            <p14:sldId id="377"/>
          </p14:sldIdLst>
        </p14:section>
        <p14:section name="Statuts &amp; ROI" id="{E197AD55-67BA-44F6-88E9-FAD501C27541}">
          <p14:sldIdLst>
            <p14:sldId id="264"/>
            <p14:sldId id="357"/>
            <p14:sldId id="362"/>
            <p14:sldId id="363"/>
            <p14:sldId id="329"/>
            <p14:sldId id="364"/>
            <p14:sldId id="365"/>
            <p14:sldId id="366"/>
            <p14:sldId id="367"/>
            <p14:sldId id="368"/>
            <p14:sldId id="369"/>
            <p14:sldId id="370"/>
          </p14:sldIdLst>
        </p14:section>
        <p14:section name="Budget" id="{9F5795DA-0B33-4295-942B-B8067D30678F}">
          <p14:sldIdLst>
            <p14:sldId id="266"/>
            <p14:sldId id="353"/>
            <p14:sldId id="331"/>
            <p14:sldId id="267"/>
          </p14:sldIdLst>
        </p14:section>
        <p14:section name="Election" id="{14CA42A7-F667-479C-808C-A12593275C3A}">
          <p14:sldIdLst>
            <p14:sldId id="358"/>
            <p14:sldId id="359"/>
          </p14:sldIdLst>
        </p14:section>
        <p14:section name="Clôture" id="{4E1120F4-3C3D-4282-AB5D-CBC6CD1A2E89}">
          <p14:sldIdLst>
            <p14:sldId id="271"/>
            <p14:sldId id="378"/>
            <p14:sldId id="371"/>
            <p14:sldId id="384"/>
            <p14:sldId id="374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B6216-EA63-4F90-A529-2426DCC218A8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A64B4-CC9C-4548-BC8E-B552F0EED29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76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Insister sur l’énorme réussite de la détection : Nombre de personnes présentes et qualité de l’organisation en partenariat avec la fédé pour les tests physiques.</a:t>
            </a:r>
          </a:p>
          <a:p>
            <a:endParaRPr lang="fr-BE" dirty="0"/>
          </a:p>
          <a:p>
            <a:r>
              <a:rPr lang="fr-BE" dirty="0"/>
              <a:t>Le </a:t>
            </a:r>
            <a:r>
              <a:rPr lang="fr-BE" dirty="0" err="1"/>
              <a:t>BwBC</a:t>
            </a:r>
            <a:r>
              <a:rPr lang="fr-BE" dirty="0"/>
              <a:t> a répondu présent à toutes les demandes de la FVWB.  Même s’il n’est pas toujours facile de réunir tout le monde aux dates demandées.  Souvent pendant les vacances.</a:t>
            </a:r>
          </a:p>
          <a:p>
            <a:endParaRPr lang="fr-BE" dirty="0"/>
          </a:p>
          <a:p>
            <a:r>
              <a:rPr lang="fr-BE" dirty="0"/>
              <a:t>Parler de la fierté des participant(e)s.</a:t>
            </a:r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A64B4-CC9C-4548-BC8E-B552F0EED29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1298-A13F-9354-20B5-839BC86C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BDF5CF-0EE8-F9DD-8D79-66CE5F34D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7184E27-E9AD-46F6-77B8-00E3047C0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Insister sur l’énorme réussite de la détection : Nombre de personnes présentes et qualité de l’organisation en partenariat avec la fédé pour les tests physiques.</a:t>
            </a:r>
          </a:p>
          <a:p>
            <a:endParaRPr lang="fr-BE" dirty="0"/>
          </a:p>
          <a:p>
            <a:r>
              <a:rPr lang="fr-BE" dirty="0"/>
              <a:t>Le </a:t>
            </a:r>
            <a:r>
              <a:rPr lang="fr-BE" dirty="0" err="1"/>
              <a:t>BwBC</a:t>
            </a:r>
            <a:r>
              <a:rPr lang="fr-BE" dirty="0"/>
              <a:t> a répondu présent à toutes les demandes de la FVWB.  Même s’il n’est pas toujours facile de réunir tout le monde aux dates demandées.  Souvent pendant les vacances.</a:t>
            </a:r>
          </a:p>
          <a:p>
            <a:endParaRPr lang="fr-BE" dirty="0"/>
          </a:p>
          <a:p>
            <a:r>
              <a:rPr lang="fr-BE" dirty="0"/>
              <a:t>Parler de la fierté des participant(e)s.</a:t>
            </a:r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BDB588-BBBB-19E6-05F2-0F601B2C6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A64B4-CC9C-4548-BC8E-B552F0EED29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38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vue globale du fonctionnement en partenariat avec le nord du pays à partir des équipes nationales d’âge.</a:t>
            </a:r>
          </a:p>
          <a:p>
            <a:endParaRPr lang="fr-BE" dirty="0"/>
          </a:p>
          <a:p>
            <a:r>
              <a:rPr lang="fr-BE" dirty="0"/>
              <a:t>Disclaimer : les âges repris dans cette pyramide sont importants mais l’on doit aussi tenir compte des exceptions.  Restons ouverts.</a:t>
            </a:r>
          </a:p>
          <a:p>
            <a:endParaRPr lang="fr-BE" dirty="0"/>
          </a:p>
          <a:p>
            <a:r>
              <a:rPr lang="fr-BE" dirty="0"/>
              <a:t>Partir du haut de la pyramide pour arriver à l’objet de notre investissement pour 2026-2027. Ouverture de BXL.</a:t>
            </a:r>
          </a:p>
          <a:p>
            <a:endParaRPr lang="fr-BE" dirty="0"/>
          </a:p>
          <a:p>
            <a:r>
              <a:rPr lang="fr-BE" dirty="0"/>
              <a:t>U13 détaillé dans le prochain slide.</a:t>
            </a:r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A64B4-CC9C-4548-BC8E-B552F0EED29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Début prévu en septembre.  2 x par mois : 1 x BC et 1 x </a:t>
            </a:r>
            <a:r>
              <a:rPr lang="fr-BE" dirty="0" err="1"/>
              <a:t>Bw</a:t>
            </a:r>
            <a:r>
              <a:rPr lang="fr-BE" dirty="0"/>
              <a:t>   Objectif : 40</a:t>
            </a:r>
          </a:p>
          <a:p>
            <a:endParaRPr lang="fr-BE" dirty="0"/>
          </a:p>
          <a:p>
            <a:r>
              <a:rPr lang="fr-BE" dirty="0"/>
              <a:t>Des entraineurs expérimentés pour les U13 avec une attention particulière sur la préparation physique.</a:t>
            </a:r>
          </a:p>
          <a:p>
            <a:endParaRPr lang="fr-BE" dirty="0"/>
          </a:p>
          <a:p>
            <a:r>
              <a:rPr lang="fr-BE" dirty="0"/>
              <a:t>Aide de la fédé via le programme général, un feed-back sur base d’une vidéo envoyée par les entraineurs.</a:t>
            </a:r>
          </a:p>
          <a:p>
            <a:endParaRPr lang="fr-BE" dirty="0"/>
          </a:p>
          <a:p>
            <a:r>
              <a:rPr lang="fr-BE" dirty="0"/>
              <a:t>Deux questions : </a:t>
            </a:r>
          </a:p>
          <a:p>
            <a:r>
              <a:rPr lang="fr-BE" dirty="0"/>
              <a:t>Prévoir une PAF ?</a:t>
            </a:r>
          </a:p>
          <a:p>
            <a:r>
              <a:rPr lang="fr-BE" dirty="0"/>
              <a:t>Prévoir un contrat ?</a:t>
            </a:r>
          </a:p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A64B4-CC9C-4548-BC8E-B552F0EED29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77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BC4DD-DEA2-4BF6-B130-5663F824CD33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369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7EDFED-1D39-4DC8-9DE5-8F7FDFD2D983}"/>
              </a:ext>
            </a:extLst>
          </p:cNvPr>
          <p:cNvSpPr/>
          <p:nvPr/>
        </p:nvSpPr>
        <p:spPr>
          <a:xfrm>
            <a:off x="0" y="0"/>
            <a:ext cx="4038600" cy="685799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F86E9A43-95A4-41AA-912B-59F50FBF3EC9}"/>
              </a:ext>
            </a:extLst>
          </p:cNvPr>
          <p:cNvSpPr/>
          <p:nvPr userDrawn="1"/>
        </p:nvSpPr>
        <p:spPr>
          <a:xfrm flipH="1">
            <a:off x="1236559" y="-2"/>
            <a:ext cx="5717893" cy="7222605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BF870-D6DB-4494-978F-BB668F37C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350" y="1600201"/>
            <a:ext cx="8908649" cy="2387600"/>
          </a:xfrm>
        </p:spPr>
        <p:txBody>
          <a:bodyPr anchor="b"/>
          <a:lstStyle>
            <a:lvl1pPr algn="ctr"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8C23F-4798-45AD-8612-0CBD8861F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350" y="4317356"/>
            <a:ext cx="8908649" cy="94044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07853-388C-4CA8-8025-AA91083E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861" y="6356350"/>
            <a:ext cx="927922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07/05/2022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C5414-A709-4078-8CC6-CAC40697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E4069-D9CB-4267-9802-C4A71510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FF8BD31-FFF1-4602-B49A-4BEF5A5EFE7B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43D855-1FA6-4B1A-9F8B-EC23E1FB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790" y="46503"/>
            <a:ext cx="3221047" cy="20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2E29-A457-4ECB-A396-ECEA5C7E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73F4-1FE6-46C9-8752-92F4C34F7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61" y="1825625"/>
            <a:ext cx="54989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A586A-2A6B-4736-8184-5291C4612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1823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2B2D0-CD67-488E-AFBA-C004FB50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08D9-5165-4FE5-A348-551B1824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DF497-10D5-40EF-BC6C-C95308C4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C0F52B-F52A-4210-8A3D-630D8C43D2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620" y="1085850"/>
            <a:ext cx="11169730" cy="58896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B746BA-8563-47AD-84DE-FB4E163DD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77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B39C6-66B1-4CC6-BB78-8D8B9E9BC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61" y="1572487"/>
            <a:ext cx="6818089" cy="428856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33B95-39D2-462C-B62E-8F529462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CD09D-D3B5-4A57-8934-F21F4672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4BD8-63BF-41CD-8EEB-6829B3B0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CE38A5-66B0-437F-AD13-74EE5B2C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365125"/>
            <a:ext cx="1116956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B15ED20-A36E-44B2-A951-6BE80508E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87" y="2051715"/>
            <a:ext cx="4407313" cy="275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8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D649-FD9B-4B63-A7BE-613DB147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30" y="1709738"/>
            <a:ext cx="10254919" cy="1971011"/>
          </a:xfrm>
        </p:spPr>
        <p:txBody>
          <a:bodyPr anchor="b"/>
          <a:lstStyle>
            <a:lvl1pPr>
              <a:defRPr sz="60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E3D07-C0F2-43E7-A491-F18162220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530" y="3935393"/>
            <a:ext cx="10254920" cy="107027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1BC73-3F6D-4078-9F90-0E19D08C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FBEE-87A3-4C0F-A3D3-7AE7A4A0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9FD9-79AF-4B48-ACE6-5DF908BE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3F08A0-D62B-41B2-8D71-A53011C470DD}"/>
              </a:ext>
            </a:extLst>
          </p:cNvPr>
          <p:cNvCxnSpPr/>
          <p:nvPr/>
        </p:nvCxnSpPr>
        <p:spPr>
          <a:xfrm>
            <a:off x="838200" y="0"/>
            <a:ext cx="0" cy="3295934"/>
          </a:xfrm>
          <a:prstGeom prst="line">
            <a:avLst/>
          </a:prstGeom>
          <a:ln w="28575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E80F50-AA59-4F1C-A496-666C0441D2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41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992A6E-ED93-4784-BA08-7F1D7316D850}"/>
              </a:ext>
            </a:extLst>
          </p:cNvPr>
          <p:cNvSpPr/>
          <p:nvPr userDrawn="1"/>
        </p:nvSpPr>
        <p:spPr>
          <a:xfrm>
            <a:off x="0" y="0"/>
            <a:ext cx="12192000" cy="3680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D649-FD9B-4B63-A7BE-613DB147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30" y="1709738"/>
            <a:ext cx="10254919" cy="1971011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E3D07-C0F2-43E7-A491-F18162220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530" y="3935393"/>
            <a:ext cx="10254920" cy="107027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1BC73-3F6D-4078-9F90-0E19D08C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FBEE-87A3-4C0F-A3D3-7AE7A4A0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9FD9-79AF-4B48-ACE6-5DF908BE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802F645-D000-4580-84DA-59935B749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67" y="136525"/>
            <a:ext cx="2298240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9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9BDB-C22E-479B-ADA1-228442F2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0548-C97E-4D43-B757-F6CED31F0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1674421"/>
            <a:ext cx="11169569" cy="45025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9364-6C81-48BA-9EB7-0A46D41E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8D4E6-7BBF-4D32-B82A-6EB4BEB9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2B9E-463D-4852-98F6-543A108E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93A3E-FF32-4BDB-80B6-9CFEE5175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870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&amp;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9BDB-C22E-479B-ADA1-228442F2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0548-C97E-4D43-B757-F6CED31F0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61" y="1674421"/>
            <a:ext cx="11169569" cy="45025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9364-6C81-48BA-9EB7-0A46D41E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8D4E6-7BBF-4D32-B82A-6EB4BEB9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2B9E-463D-4852-98F6-543A108E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5BBA21-423E-460C-9298-9161AFD5A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620" y="1085850"/>
            <a:ext cx="11169730" cy="58896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2AB17-04EA-4F7A-8174-6E547942F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405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2FAE-0AF6-4B1A-9A17-FF831A4E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69660-E651-4F60-A478-2382BA0B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E0F11-5131-45F4-8669-F30240C8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11313-CEA3-4B5B-AAD4-7FA303F3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7CD749-DF40-4170-877A-233CB9CAE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85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&amp;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2FAE-0AF6-4B1A-9A17-FF831A4E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69660-E651-4F60-A478-2382BA0B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E0F11-5131-45F4-8669-F30240C8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11313-CEA3-4B5B-AAD4-7FA303F3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82093BF-7B32-465A-B935-02D800775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620" y="1085850"/>
            <a:ext cx="11169730" cy="588963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D4AF-C488-4A9B-8F6A-675CC13416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9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34DCA-03C7-4190-9456-82754F4D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E999-F68C-45E0-8CDC-92C92F2E6CFC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B6F20-85B2-4CCC-B9BF-E3DC87A1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1608-BCCB-4B0B-A758-2AB963B2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BD31-FFF1-4602-B49A-4BEF5A5EFE7B}" type="slidenum">
              <a:rPr lang="en-GB" smtClean="0"/>
              <a:t>‹N°›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422D-1EF7-4EC0-860A-D50102C17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516" y="124319"/>
            <a:ext cx="2297047" cy="143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22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B58B79-6A81-41E6-9293-6B4BEB41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365125"/>
            <a:ext cx="1116956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B29FD-F546-4225-8B0F-41109F3A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861" y="1574157"/>
            <a:ext cx="11169569" cy="4602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629F4-0775-4294-9AE0-5CFBCAD54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0861" y="6356350"/>
            <a:ext cx="3060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/>
              <a:t>07/05/2022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0785F-D1CA-4F06-B100-0140C20E4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GB"/>
              <a:t>Assemblée </a:t>
            </a:r>
            <a:r>
              <a:rPr lang="en-GB" err="1"/>
              <a:t>générale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0CF85-CC52-43A8-B0AE-156CDBB2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79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AFF8BD31-FFF1-4602-B49A-4BEF5A5EFE7B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86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2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fr/f44336/image/1197306.html" TargetMode="External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fr/f44336/image/1197306.html" TargetMode="External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913B-11D2-4443-8D9D-171D8F63F4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/>
              <a:t>Assemblée générale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09B64-819E-4539-AC0F-EC11EB84D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9 </a:t>
            </a:r>
            <a:r>
              <a:rPr lang="en-GB" dirty="0" err="1"/>
              <a:t>mai</a:t>
            </a:r>
            <a:r>
              <a:rPr lang="en-GB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71189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F5E0899-5992-2512-82F7-2717F343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Inter-provinces 2025-2026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A298709-5AF6-37AE-E1F5-93BD88A4C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Détections pour les IP à </a:t>
            </a:r>
            <a:r>
              <a:rPr lang="fr-BE" dirty="0" err="1"/>
              <a:t>Louvain-la-neuve</a:t>
            </a:r>
            <a:endParaRPr lang="fr-BE" dirty="0"/>
          </a:p>
          <a:p>
            <a:pPr marL="742950" lvl="1" indent="-285750"/>
            <a:r>
              <a:rPr lang="fr-BE" dirty="0"/>
              <a:t>Plus de 100 jeunes du </a:t>
            </a:r>
            <a:r>
              <a:rPr lang="fr-BE" dirty="0" err="1"/>
              <a:t>BwBC</a:t>
            </a:r>
            <a:r>
              <a:rPr lang="fr-BE" dirty="0"/>
              <a:t> présents.</a:t>
            </a:r>
          </a:p>
          <a:p>
            <a:pPr marL="742950" lvl="1" indent="-285750"/>
            <a:r>
              <a:rPr lang="fr-BE" dirty="0"/>
              <a:t>Détection Volley et aptitudes physiques en collaboration avec la FVWB</a:t>
            </a:r>
          </a:p>
          <a:p>
            <a:pPr marL="742950" lvl="1" indent="-285750"/>
            <a:endParaRPr lang="en-BE" dirty="0"/>
          </a:p>
          <a:p>
            <a:r>
              <a:rPr lang="fr-BE" dirty="0"/>
              <a:t>Participations à toutes les catégories proposées par la FVWB</a:t>
            </a:r>
          </a:p>
          <a:p>
            <a:pPr marL="742950" lvl="1" indent="-285750"/>
            <a:r>
              <a:rPr lang="fr-BE" dirty="0"/>
              <a:t>Profondeville et Bouge : Ligue A et Ligue B en filles et garçons</a:t>
            </a:r>
          </a:p>
          <a:p>
            <a:pPr marL="742950" lvl="1" indent="-285750"/>
            <a:r>
              <a:rPr lang="fr-BE" dirty="0" err="1"/>
              <a:t>Thimister</a:t>
            </a:r>
            <a:r>
              <a:rPr lang="fr-BE" dirty="0"/>
              <a:t> : Ligue A et Ligue B en filles et garçons</a:t>
            </a:r>
          </a:p>
          <a:p>
            <a:pPr marL="742950" lvl="1" indent="-285750"/>
            <a:r>
              <a:rPr lang="fr-BE" dirty="0"/>
              <a:t>Saint-Ghislain : Ligue A en filles et garçons</a:t>
            </a:r>
            <a:endParaRPr lang="en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3157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55B9-2E53-0FE4-8DAE-40E91955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0EF8397-0FC4-FE1F-EB14-A6F6A0D2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Inter-provinces 2025-2026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0C2469-DF16-0C3D-0730-A5C81A6A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6" y="1706879"/>
            <a:ext cx="5679834" cy="42598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06F602-E35D-D3FD-A985-83CD5EA15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"/>
          <a:stretch>
            <a:fillRect/>
          </a:stretch>
        </p:blipFill>
        <p:spPr>
          <a:xfrm>
            <a:off x="159489" y="2153920"/>
            <a:ext cx="5936511" cy="34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6CDA-1B72-42A7-9423-C8DABBBE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Arbitrage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DE07-B0EA-4A94-9D46-E283788F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Yvan Moisse</a:t>
            </a:r>
          </a:p>
        </p:txBody>
      </p:sp>
    </p:spTree>
    <p:extLst>
      <p:ext uri="{BB962C8B-B14F-4D97-AF65-F5344CB8AC3E}">
        <p14:creationId xmlns:p14="http://schemas.microsoft.com/office/powerpoint/2010/main" val="203044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EC6DB-F70D-DAD5-E819-AD6B5724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Désignations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1F438F-C4F3-1A50-9291-56CA43C926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894 désignations sur 1.207 rencontres --&gt; 74%</a:t>
            </a:r>
          </a:p>
          <a:p>
            <a:endParaRPr lang="fr-FR" dirty="0"/>
          </a:p>
          <a:p>
            <a:r>
              <a:rPr lang="fr-FR" dirty="0"/>
              <a:t>Taux de couverture par division :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6C5BED-B237-0091-76A9-93908FCAE4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/>
              <a:t>Sur les 49 arbitres provinciaux :</a:t>
            </a:r>
          </a:p>
          <a:p>
            <a:endParaRPr lang="fr-BE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1D4EE09-F9D1-E9A1-1BA3-DDD4465E9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77716"/>
              </p:ext>
            </p:extLst>
          </p:nvPr>
        </p:nvGraphicFramePr>
        <p:xfrm>
          <a:off x="501570" y="3796243"/>
          <a:ext cx="5256382" cy="25737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70382">
                  <a:extLst>
                    <a:ext uri="{9D8B030D-6E8A-4147-A177-3AD203B41FA5}">
                      <a16:colId xmlns:a16="http://schemas.microsoft.com/office/drawing/2014/main" val="1550078028"/>
                    </a:ext>
                  </a:extLst>
                </a:gridCol>
                <a:gridCol w="1754464">
                  <a:extLst>
                    <a:ext uri="{9D8B030D-6E8A-4147-A177-3AD203B41FA5}">
                      <a16:colId xmlns:a16="http://schemas.microsoft.com/office/drawing/2014/main" val="1635641215"/>
                    </a:ext>
                  </a:extLst>
                </a:gridCol>
                <a:gridCol w="1831536">
                  <a:extLst>
                    <a:ext uri="{9D8B030D-6E8A-4147-A177-3AD203B41FA5}">
                      <a16:colId xmlns:a16="http://schemas.microsoft.com/office/drawing/2014/main" val="2575149921"/>
                    </a:ext>
                  </a:extLst>
                </a:gridCol>
              </a:tblGrid>
              <a:tr h="514752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Division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Dames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Messieurs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extLst>
                  <a:ext uri="{0D108BD9-81ED-4DB2-BD59-A6C34878D82A}">
                    <a16:rowId xmlns:a16="http://schemas.microsoft.com/office/drawing/2014/main" val="3512393593"/>
                  </a:ext>
                </a:extLst>
              </a:tr>
              <a:tr h="51475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P1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96,21 %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87,87 %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extLst>
                  <a:ext uri="{0D108BD9-81ED-4DB2-BD59-A6C34878D82A}">
                    <a16:rowId xmlns:a16="http://schemas.microsoft.com/office/drawing/2014/main" val="587281715"/>
                  </a:ext>
                </a:extLst>
              </a:tr>
              <a:tr h="51475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P2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79,69 %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88,72 %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extLst>
                  <a:ext uri="{0D108BD9-81ED-4DB2-BD59-A6C34878D82A}">
                    <a16:rowId xmlns:a16="http://schemas.microsoft.com/office/drawing/2014/main" val="3955002192"/>
                  </a:ext>
                </a:extLst>
              </a:tr>
              <a:tr h="51475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P3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>
                          <a:effectLst/>
                        </a:rPr>
                        <a:t>59,15 %</a:t>
                      </a:r>
                      <a:endParaRPr lang="fr-BE" sz="27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80,18 %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extLst>
                  <a:ext uri="{0D108BD9-81ED-4DB2-BD59-A6C34878D82A}">
                    <a16:rowId xmlns:a16="http://schemas.microsoft.com/office/drawing/2014/main" val="4227901643"/>
                  </a:ext>
                </a:extLst>
              </a:tr>
              <a:tr h="514752"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P4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65,45 %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700" dirty="0">
                          <a:effectLst/>
                        </a:rPr>
                        <a:t>49,55 %</a:t>
                      </a:r>
                      <a:endParaRPr lang="fr-BE" sz="27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6648" marR="156648" marT="0" marB="0" anchor="ctr"/>
                </a:tc>
                <a:extLst>
                  <a:ext uri="{0D108BD9-81ED-4DB2-BD59-A6C34878D82A}">
                    <a16:rowId xmlns:a16="http://schemas.microsoft.com/office/drawing/2014/main" val="184557521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2C094B4-7630-BE93-51A2-46033F589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27620"/>
              </p:ext>
            </p:extLst>
          </p:nvPr>
        </p:nvGraphicFramePr>
        <p:xfrm>
          <a:off x="6448011" y="2375483"/>
          <a:ext cx="5223128" cy="251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1564">
                  <a:extLst>
                    <a:ext uri="{9D8B030D-6E8A-4147-A177-3AD203B41FA5}">
                      <a16:colId xmlns:a16="http://schemas.microsoft.com/office/drawing/2014/main" val="3633549744"/>
                    </a:ext>
                  </a:extLst>
                </a:gridCol>
                <a:gridCol w="2611564">
                  <a:extLst>
                    <a:ext uri="{9D8B030D-6E8A-4147-A177-3AD203B41FA5}">
                      <a16:colId xmlns:a16="http://schemas.microsoft.com/office/drawing/2014/main" val="382355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# rencontres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# arbitres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575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1-9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62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10-19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05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20-29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30+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833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58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CFDE6-355C-ACF5-A6B8-34ECF4D6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3B7E7-4863-1BA2-367D-2B53A3C5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Formation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D8181A-2410-6EE1-038F-23D4623A0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4 sessions d’examen pour 17 candidats et 11 réussites (+ 4 en finalisation)</a:t>
            </a:r>
          </a:p>
          <a:p>
            <a:endParaRPr lang="fr-FR" dirty="0"/>
          </a:p>
          <a:p>
            <a:r>
              <a:rPr lang="fr-FR" dirty="0"/>
              <a:t>28 visionnements/parrainages</a:t>
            </a:r>
          </a:p>
          <a:p>
            <a:endParaRPr lang="fr-FR" dirty="0"/>
          </a:p>
          <a:p>
            <a:r>
              <a:rPr lang="fr-FR" dirty="0"/>
              <a:t>2 formations pour 15 participants à chaque fois</a:t>
            </a:r>
          </a:p>
        </p:txBody>
      </p:sp>
    </p:spTree>
    <p:extLst>
      <p:ext uri="{BB962C8B-B14F-4D97-AF65-F5344CB8AC3E}">
        <p14:creationId xmlns:p14="http://schemas.microsoft.com/office/powerpoint/2010/main" val="351904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33532-609B-66B7-4B01-C875CA1CE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1D685-04E4-8802-F08A-B13854D7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BE" dirty="0"/>
              <a:t>Autres activités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AD6EC4-B439-6BE9-8D11-F19A1792B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Participation à divers championnats en dehors du BWBC :</a:t>
            </a:r>
          </a:p>
          <a:p>
            <a:pPr lvl="1"/>
            <a:r>
              <a:rPr lang="fr-FR" dirty="0"/>
              <a:t>Championnat de l’ASEUS</a:t>
            </a:r>
          </a:p>
          <a:p>
            <a:pPr lvl="1"/>
            <a:r>
              <a:rPr lang="fr-FR" dirty="0"/>
              <a:t>Championnat de la FSWBE</a:t>
            </a:r>
          </a:p>
          <a:p>
            <a:pPr lvl="1"/>
            <a:r>
              <a:rPr lang="fr-FR" dirty="0"/>
              <a:t>Championnat de la ville de Bruxelles</a:t>
            </a:r>
          </a:p>
        </p:txBody>
      </p:sp>
    </p:spTree>
    <p:extLst>
      <p:ext uri="{BB962C8B-B14F-4D97-AF65-F5344CB8AC3E}">
        <p14:creationId xmlns:p14="http://schemas.microsoft.com/office/powerpoint/2010/main" val="326555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2650A-B3AA-57B3-8750-23AF4F050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40ED-7825-0731-E4A4-BEC3A7BB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Jeunes 2026-2027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C8798-71C0-0834-07E7-57859ABD0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Programme pour les U13</a:t>
            </a:r>
          </a:p>
        </p:txBody>
      </p:sp>
    </p:spTree>
    <p:extLst>
      <p:ext uri="{BB962C8B-B14F-4D97-AF65-F5344CB8AC3E}">
        <p14:creationId xmlns:p14="http://schemas.microsoft.com/office/powerpoint/2010/main" val="354363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FD694F5-3128-FAF3-B233-BEFD9600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07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5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A8418B-5832-022A-6F4E-CA454D86AB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16056" cy="68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876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BBAD-1C74-4D78-92CB-E613A7A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6E5E-9EBC-46C1-AFB0-0D364E66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des </a:t>
            </a:r>
            <a:r>
              <a:rPr lang="en-GB" dirty="0" err="1"/>
              <a:t>statuts</a:t>
            </a:r>
            <a:r>
              <a:rPr lang="en-GB" dirty="0"/>
              <a:t> et du ROI</a:t>
            </a:r>
          </a:p>
        </p:txBody>
      </p:sp>
    </p:spTree>
    <p:extLst>
      <p:ext uri="{BB962C8B-B14F-4D97-AF65-F5344CB8AC3E}">
        <p14:creationId xmlns:p14="http://schemas.microsoft.com/office/powerpoint/2010/main" val="351771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CC26A9-72BE-45B3-A34A-60F1912D2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861" y="1475561"/>
            <a:ext cx="6818089" cy="5016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BE" dirty="0"/>
              <a:t>Bienvenue !</a:t>
            </a:r>
          </a:p>
          <a:p>
            <a:r>
              <a:rPr lang="fr-BE" dirty="0"/>
              <a:t>Bilan de la saison</a:t>
            </a:r>
          </a:p>
          <a:p>
            <a:r>
              <a:rPr lang="fr-BE" dirty="0"/>
              <a:t>Jeunes 2026-2027</a:t>
            </a:r>
          </a:p>
          <a:p>
            <a:r>
              <a:rPr lang="fr-BE" dirty="0"/>
              <a:t>Modification des statuts et du ROI</a:t>
            </a:r>
            <a:endParaRPr lang="fr-BE" dirty="0">
              <a:cs typeface="Calibri"/>
            </a:endParaRPr>
          </a:p>
          <a:p>
            <a:r>
              <a:rPr lang="fr-BE" dirty="0"/>
              <a:t>Budget saison 2025-2026</a:t>
            </a:r>
          </a:p>
          <a:p>
            <a:r>
              <a:rPr lang="fr-BE" dirty="0">
                <a:cs typeface="Calibri"/>
              </a:rPr>
              <a:t>Election</a:t>
            </a:r>
          </a:p>
          <a:p>
            <a:r>
              <a:rPr lang="fr-BE" dirty="0"/>
              <a:t>Clôture </a:t>
            </a:r>
            <a:endParaRPr lang="fr-BE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1658B-8413-42BD-B8DC-2EDB02CC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326166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56566-82CC-AE19-A19E-33DCD6D9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Modification des Statuts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65907-2D9A-85AC-36D0-A88AFDBCA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Quorum à 2/3 des voix</a:t>
            </a:r>
            <a:endParaRPr lang="fr-BE" b="1" dirty="0"/>
          </a:p>
        </p:txBody>
      </p:sp>
      <p:pic>
        <p:nvPicPr>
          <p:cNvPr id="4" name="Picture 4" descr="96,247 Pouce Ok Imágenes y Fotos - 123RF">
            <a:extLst>
              <a:ext uri="{FF2B5EF4-FFF2-40B4-BE49-F238E27FC236}">
                <a16:creationId xmlns:a16="http://schemas.microsoft.com/office/drawing/2014/main" id="{190E785B-09D7-ED3E-CEB8-54978B22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49" y="4772336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AC64D5-7E1C-647F-4893-DF7313343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96" y="5782209"/>
            <a:ext cx="960053" cy="972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5ED3F0E-60AF-D1BB-07E0-D7A7D355CEEA}"/>
              </a:ext>
            </a:extLst>
          </p:cNvPr>
          <p:cNvSpPr txBox="1"/>
          <p:nvPr/>
        </p:nvSpPr>
        <p:spPr>
          <a:xfrm>
            <a:off x="9802075" y="5005672"/>
            <a:ext cx="2086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noProof="0" dirty="0"/>
              <a:t>Unanimité en CE</a:t>
            </a:r>
          </a:p>
          <a:p>
            <a:endParaRPr lang="fr-BE" noProof="0" dirty="0"/>
          </a:p>
          <a:p>
            <a:pPr marL="0" indent="0">
              <a:buNone/>
            </a:pPr>
            <a:endParaRPr lang="fr-BE" noProof="0" dirty="0"/>
          </a:p>
          <a:p>
            <a:r>
              <a:rPr lang="fr-BE" noProof="0" dirty="0"/>
              <a:t>Pas d’unanimité en CE</a:t>
            </a:r>
          </a:p>
        </p:txBody>
      </p:sp>
    </p:spTree>
    <p:extLst>
      <p:ext uri="{BB962C8B-B14F-4D97-AF65-F5344CB8AC3E}">
        <p14:creationId xmlns:p14="http://schemas.microsoft.com/office/powerpoint/2010/main" val="859986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8F44D00-A38C-8350-48FA-9744E8F8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1 – Article 21 et 24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9DEA6C-B4AB-D54F-A4FB-E0DDEED59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d’Audrey Cathelyns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difficultés récurrentes à trouver des candidats</a:t>
            </a:r>
          </a:p>
        </p:txBody>
      </p:sp>
      <p:pic>
        <p:nvPicPr>
          <p:cNvPr id="7" name="Picture 4" descr="96,247 Pouce Ok Imágenes y Fotos - 123RF">
            <a:extLst>
              <a:ext uri="{FF2B5EF4-FFF2-40B4-BE49-F238E27FC236}">
                <a16:creationId xmlns:a16="http://schemas.microsoft.com/office/drawing/2014/main" id="{D7509588-63CC-CBB9-BE41-BD15F71A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449" y="5690963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8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BA5C6-B753-4289-C14A-F041382D8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62C55E2-81CB-4260-CEA7-9D798D94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2 – Article 25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139D5D7-4BF6-EF47-3F3E-CABA41C61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d’Yvan Moisse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Acter le mode de fonctionnement depuis plusieurs années</a:t>
            </a:r>
          </a:p>
          <a:p>
            <a:pPr lvl="1"/>
            <a:endParaRPr lang="fr-BE" dirty="0"/>
          </a:p>
          <a:p>
            <a:r>
              <a:rPr lang="fr-BE" dirty="0"/>
              <a:t>Article amendé en CE</a:t>
            </a:r>
          </a:p>
          <a:p>
            <a:pPr lvl="1"/>
            <a:r>
              <a:rPr lang="fr-BE" dirty="0"/>
              <a:t>Retrait du représentant de la cellule sportive</a:t>
            </a:r>
          </a:p>
        </p:txBody>
      </p:sp>
      <p:pic>
        <p:nvPicPr>
          <p:cNvPr id="7" name="Picture 4" descr="96,247 Pouce Ok Imágenes y Fotos - 123RF">
            <a:extLst>
              <a:ext uri="{FF2B5EF4-FFF2-40B4-BE49-F238E27FC236}">
                <a16:creationId xmlns:a16="http://schemas.microsoft.com/office/drawing/2014/main" id="{0E2CEABF-DEFB-AC22-5D57-1F652760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449" y="5690963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9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6CDA-1B72-42A7-9423-C8DABBBE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Modification du ROI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DE07-B0EA-4A94-9D46-E283788F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b="1" dirty="0"/>
              <a:t>Quorum à 50% + 1 voix</a:t>
            </a:r>
          </a:p>
        </p:txBody>
      </p:sp>
      <p:pic>
        <p:nvPicPr>
          <p:cNvPr id="4" name="Picture 4" descr="96,247 Pouce Ok Imágenes y Fotos - 123RF">
            <a:extLst>
              <a:ext uri="{FF2B5EF4-FFF2-40B4-BE49-F238E27FC236}">
                <a16:creationId xmlns:a16="http://schemas.microsoft.com/office/drawing/2014/main" id="{0E7866BC-2263-67E5-3F41-98BB9900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49" y="4772336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C6E2EC-BCB8-11BD-6E8F-7FED15F2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96" y="5782209"/>
            <a:ext cx="960053" cy="972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7848EDB-D6D1-7D21-7CE4-22B71DE7C10E}"/>
              </a:ext>
            </a:extLst>
          </p:cNvPr>
          <p:cNvSpPr txBox="1"/>
          <p:nvPr/>
        </p:nvSpPr>
        <p:spPr>
          <a:xfrm>
            <a:off x="9802075" y="5005672"/>
            <a:ext cx="2086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noProof="0" dirty="0"/>
              <a:t>Unanimité en CE</a:t>
            </a:r>
          </a:p>
          <a:p>
            <a:endParaRPr lang="fr-BE" noProof="0" dirty="0"/>
          </a:p>
          <a:p>
            <a:pPr marL="0" indent="0">
              <a:buNone/>
            </a:pPr>
            <a:endParaRPr lang="fr-BE" noProof="0" dirty="0"/>
          </a:p>
          <a:p>
            <a:r>
              <a:rPr lang="fr-BE" noProof="0" dirty="0"/>
              <a:t>Pas d’unanimité en CE</a:t>
            </a:r>
          </a:p>
        </p:txBody>
      </p:sp>
    </p:spTree>
    <p:extLst>
      <p:ext uri="{BB962C8B-B14F-4D97-AF65-F5344CB8AC3E}">
        <p14:creationId xmlns:p14="http://schemas.microsoft.com/office/powerpoint/2010/main" val="91907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6B0A9-806D-A0E9-EF2F-5E796123F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15F67E8-DB5E-79AB-3214-6EE5ED2D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3 – Article 230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EE5B9D-94C3-FD15-6374-087D7F510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Palier à l’absence de publication du classement du championnat réserve</a:t>
            </a:r>
          </a:p>
          <a:p>
            <a:pPr lvl="1"/>
            <a:endParaRPr lang="fr-BE" dirty="0"/>
          </a:p>
          <a:p>
            <a:r>
              <a:rPr lang="fr-BE" dirty="0"/>
              <a:t>Suggestion de la CE</a:t>
            </a:r>
          </a:p>
          <a:p>
            <a:pPr lvl="1"/>
            <a:r>
              <a:rPr lang="fr-BE" dirty="0"/>
              <a:t>Encoder directement le résultat du match de réserve dans </a:t>
            </a:r>
            <a:r>
              <a:rPr lang="fr-BE" dirty="0" err="1"/>
              <a:t>Clubee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CF6B71-4ED8-AD08-EE2F-40421BC3D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77" y="5520875"/>
            <a:ext cx="9600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71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EB44-4341-8363-301E-9D7A9EBC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76C9392-D3B9-B58F-5F99-5DD14ACD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4 – Article 245 et 130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877CF4-8D6E-8F71-3BD3-1535BE314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Ajout d’une amende pour forfait administratif</a:t>
            </a:r>
          </a:p>
          <a:p>
            <a:pPr lvl="1"/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43970B-F34D-9440-58B0-34FC15582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77" y="5520875"/>
            <a:ext cx="9600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ECB21-1C2B-A61F-F17B-1E078C943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EF63B09-5CDF-6371-DC84-01767F68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5 – Article 130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11DF89-977A-9D2B-0B48-7DFB765E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Sanctionner les abus de nombreuses désinscriptions aux qualifications</a:t>
            </a:r>
          </a:p>
          <a:p>
            <a:pPr lvl="1"/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265041-5F07-B5A1-5408-83C4E0355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77" y="5520875"/>
            <a:ext cx="9600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8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C3612-B292-1250-E333-421CF877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556E6EF-F6AB-59F7-B132-B65DECC6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6 – Article 325 et 130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7B70B1-5373-342F-EB55-394248AFF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Le nombre d’équipes par club a augmenté, mais pas l’obligation des clubs en termes d’arbitres à fournir, et ce depuis 15 ans</a:t>
            </a:r>
          </a:p>
          <a:p>
            <a:pPr lvl="1"/>
            <a:r>
              <a:rPr lang="fr-BE" dirty="0"/>
              <a:t>Augmentation de l’amende pour arbitre manquant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A340A3-BBBD-43DB-1913-B8D6359D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77" y="5520875"/>
            <a:ext cx="9600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1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8C13D-6643-47ED-1F37-54BB176F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78AFDBA-3961-DD52-C54C-42167CF0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Vote 7 – Article 272 (Nouveau)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506FA0-03B5-B3A1-76BE-6A85659E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r>
              <a:rPr lang="fr-BE" dirty="0"/>
              <a:t>Amendement de Thibault Lycops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BE" dirty="0"/>
              <a:t>Réintroduction de la coupe</a:t>
            </a:r>
          </a:p>
          <a:p>
            <a:pPr lvl="1"/>
            <a:endParaRPr lang="fr-BE" dirty="0"/>
          </a:p>
          <a:p>
            <a:r>
              <a:rPr lang="fr-BE" dirty="0"/>
              <a:t>Proposition de la CE</a:t>
            </a:r>
          </a:p>
          <a:p>
            <a:pPr lvl="1"/>
            <a:r>
              <a:rPr lang="fr-BE" dirty="0"/>
              <a:t>Appeler la coupe Marc Zwikel, en hommage à Marc, comme cela se fait dans d’autres entités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DE6649-C993-AAE0-F646-4224E7B99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77" y="5520875"/>
            <a:ext cx="9600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4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3DA72-00B5-7B26-7FAA-F2F812084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3093E88-B2E7-90F9-3733-3AA875AF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Article 265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C1C559-0954-AFD7-1E06-E1B09717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Proposition de Didier Vanleeuw</a:t>
            </a:r>
          </a:p>
          <a:p>
            <a:r>
              <a:rPr lang="fr-BE" dirty="0"/>
              <a:t>Proposition non-recevable de Forza Uccle et Phénix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FR" dirty="0"/>
              <a:t>Réglementer le « passage » d’un joueur d’une division supérieure à une division inférieure.</a:t>
            </a:r>
          </a:p>
          <a:p>
            <a:pPr lvl="1"/>
            <a:endParaRPr lang="fr-BE" dirty="0"/>
          </a:p>
          <a:p>
            <a:r>
              <a:rPr lang="fr-BE" dirty="0"/>
              <a:t>Position de la CE</a:t>
            </a:r>
          </a:p>
          <a:p>
            <a:pPr lvl="1"/>
            <a:r>
              <a:rPr lang="fr-BE" dirty="0"/>
              <a:t>La proposition est contraire au règlement de la FVWB (Article 470).</a:t>
            </a:r>
          </a:p>
          <a:p>
            <a:pPr lvl="1"/>
            <a:r>
              <a:rPr lang="fr-BE" dirty="0"/>
              <a:t>Mise en place d’un groupe de travail.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7FA94E4-CDAD-D216-2DDC-72945F9BF8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V="1">
            <a:off x="11277910" y="5963036"/>
            <a:ext cx="579604" cy="6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BBAD-1C74-4D78-92CB-E613A7A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Bienvenue</a:t>
            </a:r>
            <a:r>
              <a:rPr lang="en-GB"/>
              <a:t> 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6E5E-9EBC-46C1-AFB0-0D364E66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866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1D79F-6E4C-D0FB-508B-9D9B7C32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FDF9C47-5F9E-FBB5-44C1-051188AA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Article 275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ACAAF2-1060-BAAD-5193-B726EA796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Proposition de Didier Vanleeuw</a:t>
            </a:r>
          </a:p>
          <a:p>
            <a:r>
              <a:rPr lang="fr-BE" dirty="0"/>
              <a:t>Proposition non-recevable de Forza Uccle</a:t>
            </a:r>
          </a:p>
          <a:p>
            <a:endParaRPr lang="fr-BE" dirty="0"/>
          </a:p>
          <a:p>
            <a:r>
              <a:rPr lang="fr-BE" dirty="0"/>
              <a:t>Motivation</a:t>
            </a:r>
          </a:p>
          <a:p>
            <a:pPr lvl="1"/>
            <a:r>
              <a:rPr lang="fr-FR" dirty="0"/>
              <a:t>Réécriture complète du processus de montée descente.</a:t>
            </a:r>
          </a:p>
          <a:p>
            <a:pPr lvl="1"/>
            <a:r>
              <a:rPr lang="fr-FR" dirty="0"/>
              <a:t>Clarification sur la manière de composer les séries afin d’éviter des recours réguliers en réclamation.</a:t>
            </a:r>
          </a:p>
          <a:p>
            <a:pPr lvl="1"/>
            <a:r>
              <a:rPr lang="fr-FR" dirty="0"/>
              <a:t>Importante modification des règles de la descente pour faciliter la montée et le renouvellement des divisions.</a:t>
            </a:r>
          </a:p>
          <a:p>
            <a:pPr lvl="1"/>
            <a:endParaRPr lang="fr-BE" dirty="0"/>
          </a:p>
          <a:p>
            <a:r>
              <a:rPr lang="fr-BE" dirty="0"/>
              <a:t>Position de la CE</a:t>
            </a:r>
          </a:p>
          <a:p>
            <a:pPr lvl="1"/>
            <a:r>
              <a:rPr lang="fr-BE" dirty="0"/>
              <a:t>La proposition est jugée incomplète.</a:t>
            </a:r>
          </a:p>
          <a:p>
            <a:pPr lvl="1"/>
            <a:r>
              <a:rPr lang="fr-BE" dirty="0"/>
              <a:t>Mise en place d’un groupe de travail.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3437266-0604-68F1-C533-330F2E3DFD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V="1">
            <a:off x="11277910" y="5963036"/>
            <a:ext cx="579604" cy="6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BBAD-1C74-4D78-92CB-E613A7A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6E5E-9EBC-46C1-AFB0-0D364E66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Saison 2026-2027</a:t>
            </a:r>
          </a:p>
          <a:p>
            <a:r>
              <a:rPr lang="en-GB" dirty="0" err="1"/>
              <a:t>Détermination</a:t>
            </a:r>
            <a:r>
              <a:rPr lang="en-GB" dirty="0"/>
              <a:t> du X</a:t>
            </a:r>
          </a:p>
          <a:p>
            <a:r>
              <a:rPr lang="en-GB" dirty="0" err="1"/>
              <a:t>Détermination</a:t>
            </a:r>
            <a:r>
              <a:rPr lang="en-GB" dirty="0"/>
              <a:t> du Y</a:t>
            </a:r>
          </a:p>
        </p:txBody>
      </p:sp>
    </p:spTree>
    <p:extLst>
      <p:ext uri="{BB962C8B-B14F-4D97-AF65-F5344CB8AC3E}">
        <p14:creationId xmlns:p14="http://schemas.microsoft.com/office/powerpoint/2010/main" val="1570984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11CC1A3-0B15-4EA2-A238-5D11BC16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Budget 2026-2027</a:t>
            </a:r>
            <a:endParaRPr lang="fr-BE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174125E1-F6FF-4F29-BFD5-7FC06B045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86191"/>
              </p:ext>
            </p:extLst>
          </p:nvPr>
        </p:nvGraphicFramePr>
        <p:xfrm>
          <a:off x="570495" y="1633483"/>
          <a:ext cx="11084124" cy="455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993">
                  <a:extLst>
                    <a:ext uri="{9D8B030D-6E8A-4147-A177-3AD203B41FA5}">
                      <a16:colId xmlns:a16="http://schemas.microsoft.com/office/drawing/2014/main" val="1827409811"/>
                    </a:ext>
                  </a:extLst>
                </a:gridCol>
                <a:gridCol w="1716069">
                  <a:extLst>
                    <a:ext uri="{9D8B030D-6E8A-4147-A177-3AD203B41FA5}">
                      <a16:colId xmlns:a16="http://schemas.microsoft.com/office/drawing/2014/main" val="3284768983"/>
                    </a:ext>
                  </a:extLst>
                </a:gridCol>
                <a:gridCol w="3870458">
                  <a:extLst>
                    <a:ext uri="{9D8B030D-6E8A-4147-A177-3AD203B41FA5}">
                      <a16:colId xmlns:a16="http://schemas.microsoft.com/office/drawing/2014/main" val="1667454472"/>
                    </a:ext>
                  </a:extLst>
                </a:gridCol>
                <a:gridCol w="1671604">
                  <a:extLst>
                    <a:ext uri="{9D8B030D-6E8A-4147-A177-3AD203B41FA5}">
                      <a16:colId xmlns:a16="http://schemas.microsoft.com/office/drawing/2014/main" val="516570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 dirty="0"/>
                        <a:t>Cellule Arbitrage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3.950 €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 dirty="0"/>
                        <a:t>Cellule Arbitrage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9859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</a:pPr>
                      <a:endParaRPr lang="fr-BE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/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</a:pPr>
                      <a:endParaRPr lang="fr-BE" sz="18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/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18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/>
                        <a:t>Cellule Sportive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20.000 €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 dirty="0"/>
                        <a:t>Cellule Sportive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4.850 €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4875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/>
                        <a:t>Rencontres séniores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150 €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0100" lvl="1" indent="-34290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/>
                        <a:t>Rencontres séniores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1.000 €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123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Rencontres loisirs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100 €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Rencontres loisirs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5627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Rencontres jeunes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5.000 €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Rencontres jeunes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250 €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570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Projet Jeunes U13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10.100 €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Projet Jeunes U13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3.600 €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00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Qualifications francophones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4.650 €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Qualifications francophones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800" dirty="0"/>
                        <a:t>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936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/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sz="1800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 dirty="0"/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942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Administration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765 €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BE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Administration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dirty="0"/>
                        <a:t>0 €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718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/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chemeClr val="accent3"/>
                        </a:buClr>
                        <a:buFont typeface="Arial" panose="020B0604020202020204" pitchFamily="34" charset="0"/>
                        <a:buChar char="•"/>
                      </a:pPr>
                      <a:endParaRPr lang="fr-BE" sz="1800" dirty="0"/>
                    </a:p>
                  </a:txBody>
                  <a:tcPr marL="18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BE" sz="1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6236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2000" b="1"/>
                        <a:t>TOTAL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2000" b="1" dirty="0"/>
                        <a:t>24.715 €</a:t>
                      </a:r>
                    </a:p>
                  </a:txBody>
                  <a:tcPr marR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BE" sz="2000" b="1" dirty="0"/>
                        <a:t>TOTAL</a:t>
                      </a:r>
                    </a:p>
                  </a:txBody>
                  <a:tcPr marL="18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/>
                        <a:t>4.850 €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167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61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8769-69D4-45A3-A202-4D2E03AD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Détermination</a:t>
            </a:r>
            <a:r>
              <a:rPr lang="en-GB"/>
              <a:t> du 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8BFE1-E2E9-47FC-A935-911BEAB91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Pour rappel, le X </a:t>
            </a:r>
            <a:r>
              <a:rPr lang="en-GB" dirty="0" err="1"/>
              <a:t>permet</a:t>
            </a:r>
            <a:r>
              <a:rPr lang="en-GB" dirty="0"/>
              <a:t> </a:t>
            </a:r>
            <a:r>
              <a:rPr lang="en-GB" dirty="0" err="1"/>
              <a:t>d’équilibrer</a:t>
            </a:r>
            <a:r>
              <a:rPr lang="en-GB" dirty="0"/>
              <a:t> le budget (</a:t>
            </a:r>
            <a:r>
              <a:rPr lang="en-GB" dirty="0" err="1"/>
              <a:t>différence</a:t>
            </a:r>
            <a:r>
              <a:rPr lang="en-GB" dirty="0"/>
              <a:t> de 19.865 €)</a:t>
            </a:r>
          </a:p>
          <a:p>
            <a:endParaRPr lang="en-GB" dirty="0"/>
          </a:p>
          <a:p>
            <a:r>
              <a:rPr lang="en-GB" dirty="0"/>
              <a:t>Le X est à 4,72 € (au lieu de 4,66 €)</a:t>
            </a:r>
          </a:p>
        </p:txBody>
      </p:sp>
    </p:spTree>
    <p:extLst>
      <p:ext uri="{BB962C8B-B14F-4D97-AF65-F5344CB8AC3E}">
        <p14:creationId xmlns:p14="http://schemas.microsoft.com/office/powerpoint/2010/main" val="2252372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8769-69D4-45A3-A202-4D2E03AD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Détermination</a:t>
            </a:r>
            <a:r>
              <a:rPr lang="en-GB"/>
              <a:t> du 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8BFE1-E2E9-47FC-A935-911BEAB91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Pour rappel, </a:t>
            </a:r>
          </a:p>
          <a:p>
            <a:pPr lvl="1"/>
            <a:r>
              <a:rPr lang="en-GB" dirty="0"/>
              <a:t>le Y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montant</a:t>
            </a:r>
            <a:r>
              <a:rPr lang="en-GB" dirty="0"/>
              <a:t> </a:t>
            </a:r>
            <a:r>
              <a:rPr lang="en-GB" dirty="0" err="1"/>
              <a:t>théorique</a:t>
            </a:r>
            <a:r>
              <a:rPr lang="en-GB" dirty="0"/>
              <a:t> des frais d’un arbitrage</a:t>
            </a:r>
          </a:p>
          <a:p>
            <a:pPr lvl="1"/>
            <a:r>
              <a:rPr lang="en-GB" dirty="0"/>
              <a:t>il </a:t>
            </a:r>
            <a:r>
              <a:rPr lang="en-GB" dirty="0" err="1"/>
              <a:t>permet</a:t>
            </a:r>
            <a:r>
              <a:rPr lang="en-GB" dirty="0"/>
              <a:t> de </a:t>
            </a:r>
            <a:r>
              <a:rPr lang="en-GB" dirty="0" err="1"/>
              <a:t>déterminer</a:t>
            </a:r>
            <a:r>
              <a:rPr lang="en-GB" dirty="0"/>
              <a:t> la provision</a:t>
            </a:r>
          </a:p>
          <a:p>
            <a:pPr lvl="1"/>
            <a:endParaRPr lang="en-GB" dirty="0"/>
          </a:p>
          <a:p>
            <a:r>
              <a:rPr lang="en-GB" dirty="0"/>
              <a:t>Proposition de </a:t>
            </a:r>
            <a:r>
              <a:rPr lang="en-GB" dirty="0" err="1"/>
              <a:t>l’OA</a:t>
            </a:r>
            <a:r>
              <a:rPr lang="en-GB" dirty="0"/>
              <a:t> : 33,00€ + 15,00€ = 48,00€ (</a:t>
            </a:r>
            <a:r>
              <a:rPr lang="en-GB" dirty="0" err="1"/>
              <a:t>maintien</a:t>
            </a:r>
            <a:r>
              <a:rPr lang="en-GB" dirty="0"/>
              <a:t>)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063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151F0-7082-9CA9-5517-65BDB458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Election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2D7794-20C2-E7B2-2E3C-4C2055925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1509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BDC90-515E-C37F-1718-E75E47F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Election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6A4AC7-773E-BB9F-7F25-BE2B25FCF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Administrateurs de Bruxelles-Capitale</a:t>
            </a:r>
          </a:p>
          <a:p>
            <a:pPr lvl="1"/>
            <a:r>
              <a:rPr lang="fr-BE" dirty="0"/>
              <a:t>Audrey Cathelyns</a:t>
            </a:r>
          </a:p>
          <a:p>
            <a:pPr lvl="1"/>
            <a:r>
              <a:rPr lang="fr-BE" dirty="0"/>
              <a:t>Quentin Ballinger</a:t>
            </a:r>
          </a:p>
          <a:p>
            <a:endParaRPr lang="fr-BE" dirty="0"/>
          </a:p>
          <a:p>
            <a:r>
              <a:rPr lang="fr-BE" dirty="0"/>
              <a:t>Administrateurs du Brabant wallon</a:t>
            </a:r>
          </a:p>
          <a:p>
            <a:pPr lvl="1"/>
            <a:r>
              <a:rPr lang="fr-BE" dirty="0"/>
              <a:t>Frédéric Schmitt</a:t>
            </a:r>
          </a:p>
          <a:p>
            <a:pPr lvl="1"/>
            <a:r>
              <a:rPr lang="fr-BE" dirty="0" err="1"/>
              <a:t>Eric</a:t>
            </a:r>
            <a:r>
              <a:rPr lang="fr-BE" dirty="0"/>
              <a:t> Davaux</a:t>
            </a:r>
          </a:p>
          <a:p>
            <a:pPr lvl="1"/>
            <a:r>
              <a:rPr lang="fr-BE" dirty="0"/>
              <a:t>Herman Vleminckx</a:t>
            </a:r>
          </a:p>
        </p:txBody>
      </p:sp>
    </p:spTree>
    <p:extLst>
      <p:ext uri="{BB962C8B-B14F-4D97-AF65-F5344CB8AC3E}">
        <p14:creationId xmlns:p14="http://schemas.microsoft.com/office/powerpoint/2010/main" val="1402731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BBAD-1C74-4D78-92CB-E613A7A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Clôture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6E5E-9EBC-46C1-AFB0-0D364E66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82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AE96-EA49-A4A2-65E0-3743580DD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11565-9ACF-A295-D2E5-821A7300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Finales francophones des Jeunes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3F073FC-BB45-4696-28C0-FD139D468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90" y="1674813"/>
            <a:ext cx="5077619" cy="5077619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A02E49E-AC42-F4E7-B41C-05F1327EA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0" y="1674813"/>
            <a:ext cx="3290041" cy="4935062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3291743-D869-1DAC-4BC9-EBCC7FB90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16 &amp; 17 mai 2026</a:t>
            </a:r>
          </a:p>
        </p:txBody>
      </p:sp>
    </p:spTree>
    <p:extLst>
      <p:ext uri="{BB962C8B-B14F-4D97-AF65-F5344CB8AC3E}">
        <p14:creationId xmlns:p14="http://schemas.microsoft.com/office/powerpoint/2010/main" val="2480142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56653-C2FE-1BF2-D099-9CF9BB2D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Finales nationales des Jeunes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7599FB9-79A5-9D69-6A76-3C44F1428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6" y="1533279"/>
            <a:ext cx="4151586" cy="5189483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5DA2429-1DB0-B322-FABC-A559B4D5C0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/>
              <a:t>Lieu: </a:t>
            </a:r>
            <a:r>
              <a:rPr lang="fr-BE" dirty="0" err="1"/>
              <a:t>Blocry</a:t>
            </a:r>
            <a:r>
              <a:rPr lang="fr-BE" dirty="0"/>
              <a:t> de Louvain-la-Neuve</a:t>
            </a:r>
          </a:p>
          <a:p>
            <a:endParaRPr lang="fr-BE" dirty="0"/>
          </a:p>
          <a:p>
            <a:r>
              <a:rPr lang="fr-BE" dirty="0"/>
              <a:t>Besoin de bénévoles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3F099EA-ABD2-1680-22BF-20D08A1687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23 &amp; 24 mai 2026</a:t>
            </a:r>
          </a:p>
        </p:txBody>
      </p:sp>
    </p:spTree>
    <p:extLst>
      <p:ext uri="{BB962C8B-B14F-4D97-AF65-F5344CB8AC3E}">
        <p14:creationId xmlns:p14="http://schemas.microsoft.com/office/powerpoint/2010/main" val="421000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BBAD-1C74-4D78-92CB-E613A7A0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Bilan</a:t>
            </a:r>
            <a:r>
              <a:rPr lang="en-GB" dirty="0"/>
              <a:t> de la </a:t>
            </a:r>
            <a:r>
              <a:rPr lang="en-GB" dirty="0" err="1"/>
              <a:t>saison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6E5E-9EBC-46C1-AFB0-0D364E664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98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344D4-6C11-4336-DDBA-2A868C03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Week-end de détection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1EE868-3B41-89E6-70DF-1555455C1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BE" dirty="0"/>
              <a:t>COMPLET !!!!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C9B129-7187-7066-2747-6C457F3BD8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8EA3DF-2264-31D0-2266-24B5790DEA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30-31 mai</a:t>
            </a:r>
          </a:p>
        </p:txBody>
      </p:sp>
    </p:spTree>
    <p:extLst>
      <p:ext uri="{BB962C8B-B14F-4D97-AF65-F5344CB8AC3E}">
        <p14:creationId xmlns:p14="http://schemas.microsoft.com/office/powerpoint/2010/main" val="701118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294A8-D874-29C4-DB9E-53BB48CEC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57A98-2AA2-CF4E-3E3A-34C25A49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Alpha-volley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D148218-CA50-6D07-2189-23DF8AD97B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/>
              <a:t>Lieu: BEVC</a:t>
            </a:r>
          </a:p>
          <a:p>
            <a:endParaRPr lang="fr-BE" dirty="0"/>
          </a:p>
          <a:p>
            <a:r>
              <a:rPr lang="fr-BE" dirty="0"/>
              <a:t>10h-13h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15E3EE-5E0F-34EE-9605-24CE2C707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6 juin 2026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F4A8859-B56D-2CD6-3AD6-C3AC52575F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00" y="2306366"/>
            <a:ext cx="5499100" cy="33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95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8B4B2-778B-23E2-052D-8DCF5580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Tournoi international Rising team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95BAF05-E4C0-DF64-D545-643DD38F3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8978" y="1825625"/>
            <a:ext cx="4091451" cy="4351338"/>
          </a:xfrm>
        </p:spPr>
        <p:txBody>
          <a:bodyPr/>
          <a:lstStyle/>
          <a:p>
            <a:r>
              <a:rPr lang="fr-BE" dirty="0"/>
              <a:t>Lieu: salle François Guillaume à Evere</a:t>
            </a:r>
          </a:p>
          <a:p>
            <a:endParaRPr lang="fr-BE" dirty="0"/>
          </a:p>
          <a:p>
            <a:r>
              <a:rPr lang="fr-BE" dirty="0"/>
              <a:t>Week-end de l’entraineur en même temps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F2B43B6-2FD3-D6D6-1A8B-5D617DCAD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27 &amp; 28 juin 2026</a:t>
            </a:r>
          </a:p>
        </p:txBody>
      </p:sp>
      <p:pic>
        <p:nvPicPr>
          <p:cNvPr id="3" name="Espace réservé du contenu 6">
            <a:extLst>
              <a:ext uri="{FF2B5EF4-FFF2-40B4-BE49-F238E27FC236}">
                <a16:creationId xmlns:a16="http://schemas.microsoft.com/office/drawing/2014/main" id="{29DF5923-973D-225B-48B9-83DD3B538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" y="1674813"/>
            <a:ext cx="7186448" cy="48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6CDA-1B72-42A7-9423-C8DABBBE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Compétitions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DE07-B0EA-4A94-9D46-E283788F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Didier </a:t>
            </a:r>
            <a:r>
              <a:rPr lang="en-GB" sz="3200" b="1" dirty="0" err="1"/>
              <a:t>Vanleeuw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69981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5A97882-1FC1-2322-1F04-79295926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Cellule sportive – championnat sénior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FC7AA08-0B99-6F16-D0EB-B5B9802C7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Toujours plus d’équipes !</a:t>
            </a:r>
          </a:p>
          <a:p>
            <a:pPr lvl="1"/>
            <a:r>
              <a:rPr lang="fr-BE" dirty="0"/>
              <a:t>tant en homme qu’en dame</a:t>
            </a:r>
          </a:p>
          <a:p>
            <a:pPr lvl="1"/>
            <a:r>
              <a:rPr lang="fr-BE" dirty="0"/>
              <a:t>2/3 des P4D (y inclus les championnes) sont sous conditions jeune (- 18 ans)</a:t>
            </a:r>
          </a:p>
          <a:p>
            <a:r>
              <a:rPr lang="fr-BE" dirty="0"/>
              <a:t>Match de barrage – bilan mitigé</a:t>
            </a:r>
          </a:p>
          <a:p>
            <a:pPr lvl="1"/>
            <a:r>
              <a:rPr lang="fr-BE" dirty="0"/>
              <a:t>Matchs très serrés</a:t>
            </a:r>
          </a:p>
          <a:p>
            <a:pPr lvl="1"/>
            <a:r>
              <a:rPr lang="fr-BE" dirty="0"/>
              <a:t>Non-participation de certaines équipes</a:t>
            </a:r>
          </a:p>
          <a:p>
            <a:pPr lvl="1"/>
            <a:r>
              <a:rPr lang="fr-BE" dirty="0"/>
              <a:t>Tout se joue sur 1 seul match</a:t>
            </a:r>
          </a:p>
          <a:p>
            <a:r>
              <a:rPr lang="fr-BE" dirty="0" err="1"/>
              <a:t>Clubee</a:t>
            </a:r>
            <a:endParaRPr lang="fr-BE" dirty="0"/>
          </a:p>
          <a:p>
            <a:r>
              <a:rPr lang="fr-BE" dirty="0"/>
              <a:t>Encore du boulot</a:t>
            </a:r>
          </a:p>
          <a:p>
            <a:pPr lvl="1"/>
            <a:r>
              <a:rPr lang="fr-BE" dirty="0"/>
              <a:t>Liste de force des joueurs – 18 ans</a:t>
            </a:r>
          </a:p>
          <a:p>
            <a:pPr lvl="1"/>
            <a:r>
              <a:rPr lang="fr-BE" dirty="0"/>
              <a:t>Structure du championnat/processus de montée descente</a:t>
            </a:r>
          </a:p>
        </p:txBody>
      </p:sp>
    </p:spTree>
    <p:extLst>
      <p:ext uri="{BB962C8B-B14F-4D97-AF65-F5344CB8AC3E}">
        <p14:creationId xmlns:p14="http://schemas.microsoft.com/office/powerpoint/2010/main" val="242315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F7A8C-8206-EF1B-08BC-A52C47F54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260ACE-F6C6-07C1-0E3F-68CBA652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Cellule sportive – championnat jeunes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C29D67-5166-D994-B756-0FB7B185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Mode de fonctionnement consensuel</a:t>
            </a:r>
          </a:p>
          <a:p>
            <a:r>
              <a:rPr lang="fr-BE" dirty="0"/>
              <a:t>Différences filles-garçons :</a:t>
            </a:r>
          </a:p>
          <a:p>
            <a:pPr lvl="1"/>
            <a:r>
              <a:rPr lang="fr-BE" dirty="0"/>
              <a:t>12 équipes en U13F et U15F contre 4 équipes en U11G, U13G et U15G</a:t>
            </a:r>
          </a:p>
          <a:p>
            <a:r>
              <a:rPr lang="fr-BE" dirty="0"/>
              <a:t>U17F et U19F servent de tremplin pour les débutantes « tardives »</a:t>
            </a:r>
          </a:p>
          <a:p>
            <a:r>
              <a:rPr lang="fr-BE" dirty="0"/>
              <a:t>Quelques challenges sur les qualifications:</a:t>
            </a:r>
          </a:p>
          <a:p>
            <a:pPr lvl="1"/>
            <a:r>
              <a:rPr lang="fr-BE" dirty="0"/>
              <a:t>Difficulté à trouver des salles</a:t>
            </a:r>
          </a:p>
          <a:p>
            <a:pPr lvl="1"/>
            <a:r>
              <a:rPr lang="fr-BE" dirty="0"/>
              <a:t>Désinscriptions tardives de plusieurs équipes</a:t>
            </a:r>
          </a:p>
          <a:p>
            <a:pPr lvl="1"/>
            <a:r>
              <a:rPr lang="fr-BE" dirty="0"/>
              <a:t>Conflit de calendrier avec VB</a:t>
            </a:r>
          </a:p>
        </p:txBody>
      </p:sp>
    </p:spTree>
    <p:extLst>
      <p:ext uri="{BB962C8B-B14F-4D97-AF65-F5344CB8AC3E}">
        <p14:creationId xmlns:p14="http://schemas.microsoft.com/office/powerpoint/2010/main" val="352469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DE7B-945D-D045-F74D-2C3AB8699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26B84-97BD-86F7-951F-B8EF78F1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Cellule sportive – championnat loisirs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11DF50-3CC2-9213-6D22-FBB755B89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Toujours plus d’équipes !</a:t>
            </a:r>
          </a:p>
          <a:p>
            <a:pPr lvl="1"/>
            <a:r>
              <a:rPr lang="fr-BE" dirty="0"/>
              <a:t>65 équipes en loisir mixte</a:t>
            </a:r>
          </a:p>
          <a:p>
            <a:pPr lvl="1"/>
            <a:r>
              <a:rPr lang="fr-BE" dirty="0"/>
              <a:t>24 équipes en loisir dame</a:t>
            </a:r>
          </a:p>
          <a:p>
            <a:r>
              <a:rPr lang="fr-BE" dirty="0"/>
              <a:t>Championnat plus « serein » cette saison</a:t>
            </a:r>
          </a:p>
          <a:p>
            <a:endParaRPr lang="fr-BE" dirty="0"/>
          </a:p>
          <a:p>
            <a:r>
              <a:rPr lang="fr-BE" dirty="0"/>
              <a:t>Quelques changements pour la saison prochaine:</a:t>
            </a:r>
          </a:p>
          <a:p>
            <a:pPr lvl="1"/>
            <a:r>
              <a:rPr lang="fr-BE" dirty="0"/>
              <a:t>Référant </a:t>
            </a:r>
            <a:r>
              <a:rPr lang="fr-BE" dirty="0" err="1"/>
              <a:t>Clubee</a:t>
            </a:r>
            <a:r>
              <a:rPr lang="fr-BE" dirty="0"/>
              <a:t> obligatoire par équipe</a:t>
            </a:r>
          </a:p>
          <a:p>
            <a:pPr lvl="1"/>
            <a:r>
              <a:rPr lang="fr-BE" dirty="0"/>
              <a:t>Utilisation de </a:t>
            </a:r>
            <a:r>
              <a:rPr lang="fr-BE" dirty="0" err="1"/>
              <a:t>Clubee</a:t>
            </a:r>
            <a:r>
              <a:rPr lang="fr-BE" dirty="0"/>
              <a:t> uniquement pour les équipes, calendriers et résultats</a:t>
            </a:r>
          </a:p>
        </p:txBody>
      </p:sp>
    </p:spTree>
    <p:extLst>
      <p:ext uri="{BB962C8B-B14F-4D97-AF65-F5344CB8AC3E}">
        <p14:creationId xmlns:p14="http://schemas.microsoft.com/office/powerpoint/2010/main" val="155359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6CDA-1B72-42A7-9423-C8DABBBE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Technique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DE07-B0EA-4A94-9D46-E283788FF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Frédéric Schmitt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284570795"/>
      </p:ext>
    </p:extLst>
  </p:cSld>
  <p:clrMapOvr>
    <a:masterClrMapping/>
  </p:clrMapOvr>
</p:sld>
</file>

<file path=ppt/theme/theme1.xml><?xml version="1.0" encoding="utf-8"?>
<a:theme xmlns:a="http://schemas.openxmlformats.org/drawingml/2006/main" name="VolleyBruxelles">
  <a:themeElements>
    <a:clrScheme name="NEW Volley BWB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489E"/>
      </a:accent1>
      <a:accent2>
        <a:srgbClr val="ED1C24"/>
      </a:accent2>
      <a:accent3>
        <a:srgbClr val="FCB116"/>
      </a:accent3>
      <a:accent4>
        <a:srgbClr val="212121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lleyBruxelles" id="{40FB9492-BECA-4EA7-AC7D-90D12C3D2878}" vid="{ECF7B9A8-451D-4E89-A816-DFCA40C288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CDDF66A876C04186D8C7599251448C" ma:contentTypeVersion="18" ma:contentTypeDescription="Crée un document." ma:contentTypeScope="" ma:versionID="04467587c09773da037812843d6284cd">
  <xsd:schema xmlns:xsd="http://www.w3.org/2001/XMLSchema" xmlns:xs="http://www.w3.org/2001/XMLSchema" xmlns:p="http://schemas.microsoft.com/office/2006/metadata/properties" xmlns:ns2="117e02cc-6850-4bf3-a8ba-eaec88c6da57" xmlns:ns3="40fa6129-12ff-415f-948c-16c99681cf60" targetNamespace="http://schemas.microsoft.com/office/2006/metadata/properties" ma:root="true" ma:fieldsID="7ff1de5c25dda25abe7f161b9b3a0b9e" ns2:_="" ns3:_="">
    <xsd:import namespace="117e02cc-6850-4bf3-a8ba-eaec88c6da57"/>
    <xsd:import namespace="40fa6129-12ff-415f-948c-16c99681c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e02cc-6850-4bf3-a8ba-eaec88c6da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29c66d1c-9b0b-48fb-ab19-dca3cf8a48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a6129-12ff-415f-948c-16c99681cf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932e849-db4d-4c42-bb04-976017c7cf4a}" ma:internalName="TaxCatchAll" ma:showField="CatchAllData" ma:web="40fa6129-12ff-415f-948c-16c99681cf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7e02cc-6850-4bf3-a8ba-eaec88c6da57">
      <Terms xmlns="http://schemas.microsoft.com/office/infopath/2007/PartnerControls"/>
    </lcf76f155ced4ddcb4097134ff3c332f>
    <TaxCatchAll xmlns="40fa6129-12ff-415f-948c-16c99681cf60" xsi:nil="true"/>
  </documentManagement>
</p:properties>
</file>

<file path=customXml/itemProps1.xml><?xml version="1.0" encoding="utf-8"?>
<ds:datastoreItem xmlns:ds="http://schemas.openxmlformats.org/officeDocument/2006/customXml" ds:itemID="{ACA587F3-245B-4429-A36C-E784B9CCC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e02cc-6850-4bf3-a8ba-eaec88c6da57"/>
    <ds:schemaRef ds:uri="40fa6129-12ff-415f-948c-16c99681c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522CD5-FB84-42DA-97AE-5B0184F0F3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F6D578-BDAD-475F-BA1A-501428E4E6F9}">
  <ds:schemaRefs>
    <ds:schemaRef ds:uri="117e02cc-6850-4bf3-a8ba-eaec88c6da57"/>
    <ds:schemaRef ds:uri="40fa6129-12ff-415f-948c-16c99681cf6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VolleyBruxelles</Template>
  <TotalTime>10744</TotalTime>
  <Words>1282</Words>
  <Application>Microsoft Office PowerPoint</Application>
  <PresentationFormat>Grand écran</PresentationFormat>
  <Paragraphs>296</Paragraphs>
  <Slides>42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Aptos</vt:lpstr>
      <vt:lpstr>Arial</vt:lpstr>
      <vt:lpstr>Calibri</vt:lpstr>
      <vt:lpstr>Calibri Light</vt:lpstr>
      <vt:lpstr>VolleyBruxelles</vt:lpstr>
      <vt:lpstr>Assemblée générale</vt:lpstr>
      <vt:lpstr>Ordre du jour</vt:lpstr>
      <vt:lpstr>Bienvenue !</vt:lpstr>
      <vt:lpstr>Bilan de la saison</vt:lpstr>
      <vt:lpstr>Compétitions</vt:lpstr>
      <vt:lpstr>Cellule sportive – championnat sénior</vt:lpstr>
      <vt:lpstr>Cellule sportive – championnat jeunes</vt:lpstr>
      <vt:lpstr>Cellule sportive – championnat loisirs</vt:lpstr>
      <vt:lpstr>Technique</vt:lpstr>
      <vt:lpstr>Inter-provinces 2025-2026</vt:lpstr>
      <vt:lpstr>Inter-provinces 2025-2026</vt:lpstr>
      <vt:lpstr>Arbitrage</vt:lpstr>
      <vt:lpstr>Désignations</vt:lpstr>
      <vt:lpstr>Formation</vt:lpstr>
      <vt:lpstr>Autres activités</vt:lpstr>
      <vt:lpstr>Jeunes 2026-2027</vt:lpstr>
      <vt:lpstr>Présentation PowerPoint</vt:lpstr>
      <vt:lpstr>Présentation PowerPoint</vt:lpstr>
      <vt:lpstr>Modification</vt:lpstr>
      <vt:lpstr>Modification des Statuts</vt:lpstr>
      <vt:lpstr>Vote 1 – Article 21 et 24</vt:lpstr>
      <vt:lpstr>Vote 2 – Article 25</vt:lpstr>
      <vt:lpstr>Modification du ROI</vt:lpstr>
      <vt:lpstr>Vote 3 – Article 230</vt:lpstr>
      <vt:lpstr>Vote 4 – Article 245 et 130 </vt:lpstr>
      <vt:lpstr>Vote 5 – Article 130 </vt:lpstr>
      <vt:lpstr>Vote 6 – Article 325 et 130 </vt:lpstr>
      <vt:lpstr>Vote 7 – Article 272 (Nouveau)</vt:lpstr>
      <vt:lpstr>Article 265</vt:lpstr>
      <vt:lpstr>Article 275</vt:lpstr>
      <vt:lpstr>Budget</vt:lpstr>
      <vt:lpstr>Budget 2026-2027</vt:lpstr>
      <vt:lpstr>Détermination du X</vt:lpstr>
      <vt:lpstr>Détermination du Y</vt:lpstr>
      <vt:lpstr>Election</vt:lpstr>
      <vt:lpstr>Election</vt:lpstr>
      <vt:lpstr>Clôture</vt:lpstr>
      <vt:lpstr>Finales francophones des Jeunes</vt:lpstr>
      <vt:lpstr>Finales nationales des Jeunes</vt:lpstr>
      <vt:lpstr>Week-end de détection</vt:lpstr>
      <vt:lpstr>Alpha-volley</vt:lpstr>
      <vt:lpstr>Tournoi international Rising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Cathelyns, Audrey</dc:creator>
  <cp:lastModifiedBy>Audrey Cathleyns</cp:lastModifiedBy>
  <cp:revision>443</cp:revision>
  <dcterms:created xsi:type="dcterms:W3CDTF">2022-05-01T13:39:26Z</dcterms:created>
  <dcterms:modified xsi:type="dcterms:W3CDTF">2026-05-10T07:36:47Z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2022-05-01T13:39:26Z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b565303f-8474-4055-a187-4d72be5845e5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0x0101003ACDDF66A876C04186D8C7599251448C</vt:lpwstr>
  </property>
  <property fmtid="{D5CDD505-2E9C-101B-9397-08002B2CF9AE}" pid="10" name="MediaServiceImageTags">
    <vt:lpwstr/>
  </property>
</Properties>
</file>